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172104-4B8A-4456-9D42-39AA2FB12EB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B97496-FA4F-4D05-B39E-3608AD81836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214346" y="642918"/>
            <a:ext cx="9358346" cy="178595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L’ALTERNANZA SCUOLA-LAVORO</a:t>
            </a:r>
            <a:br>
              <a:rPr lang="it-IT" dirty="0" smtClean="0"/>
            </a:br>
            <a:r>
              <a:rPr lang="it-IT" dirty="0" smtClean="0"/>
              <a:t>NEI LICEI TOMMASO CAMPANELLA</a:t>
            </a:r>
            <a:br>
              <a:rPr lang="it-IT" dirty="0" smtClean="0"/>
            </a:br>
            <a:r>
              <a:rPr lang="it-IT" dirty="0" err="1" smtClean="0"/>
              <a:t>DI</a:t>
            </a:r>
            <a:r>
              <a:rPr lang="it-IT" dirty="0" smtClean="0"/>
              <a:t> BELVEDERE MARITTIMO</a:t>
            </a:r>
            <a:endParaRPr lang="it-IT" dirty="0"/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428868"/>
            <a:ext cx="7014755" cy="42624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142852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IMPRESE: QUALI COMPETENZE CHIEDONO AI GIOVANI</a:t>
            </a:r>
            <a:endParaRPr lang="it-IT" sz="2400" b="1" dirty="0"/>
          </a:p>
        </p:txBody>
      </p:sp>
      <p:sp>
        <p:nvSpPr>
          <p:cNvPr id="3" name="Esagono 2"/>
          <p:cNvSpPr/>
          <p:nvPr/>
        </p:nvSpPr>
        <p:spPr>
          <a:xfrm>
            <a:off x="2643174" y="4071942"/>
            <a:ext cx="2214578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Capacità direttive e di coordinamento</a:t>
            </a:r>
            <a:endParaRPr lang="it-IT" sz="1400" dirty="0"/>
          </a:p>
        </p:txBody>
      </p:sp>
      <p:sp>
        <p:nvSpPr>
          <p:cNvPr id="4" name="Esagono 3"/>
          <p:cNvSpPr/>
          <p:nvPr/>
        </p:nvSpPr>
        <p:spPr>
          <a:xfrm>
            <a:off x="1571604" y="3643314"/>
            <a:ext cx="1285884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Abilità manuali</a:t>
            </a:r>
            <a:endParaRPr lang="it-IT" sz="1400" dirty="0"/>
          </a:p>
        </p:txBody>
      </p:sp>
      <p:sp>
        <p:nvSpPr>
          <p:cNvPr id="5" name="Esagono 4"/>
          <p:cNvSpPr/>
          <p:nvPr/>
        </p:nvSpPr>
        <p:spPr>
          <a:xfrm>
            <a:off x="0" y="3000372"/>
            <a:ext cx="1857356" cy="1143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Competenze informatiche</a:t>
            </a:r>
            <a:endParaRPr lang="it-IT" sz="1400" dirty="0"/>
          </a:p>
        </p:txBody>
      </p:sp>
      <p:sp>
        <p:nvSpPr>
          <p:cNvPr id="6" name="Esagono 5"/>
          <p:cNvSpPr/>
          <p:nvPr/>
        </p:nvSpPr>
        <p:spPr>
          <a:xfrm>
            <a:off x="0" y="1857364"/>
            <a:ext cx="1643074" cy="1143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Capacità di lavorare in autonomia</a:t>
            </a:r>
            <a:endParaRPr lang="it-IT" sz="1400" dirty="0"/>
          </a:p>
        </p:txBody>
      </p:sp>
      <p:sp>
        <p:nvSpPr>
          <p:cNvPr id="7" name="Esagono 6"/>
          <p:cNvSpPr/>
          <p:nvPr/>
        </p:nvSpPr>
        <p:spPr>
          <a:xfrm>
            <a:off x="1357290" y="1428736"/>
            <a:ext cx="1571636" cy="92869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Capacità di lavorare in gruppo</a:t>
            </a:r>
            <a:endParaRPr lang="it-IT" sz="1400" dirty="0"/>
          </a:p>
        </p:txBody>
      </p:sp>
      <p:sp>
        <p:nvSpPr>
          <p:cNvPr id="8" name="Esagono 7"/>
          <p:cNvSpPr/>
          <p:nvPr/>
        </p:nvSpPr>
        <p:spPr>
          <a:xfrm>
            <a:off x="2714612" y="1857364"/>
            <a:ext cx="1738330" cy="100013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Abilità nel gestire i rapporti con i clienti</a:t>
            </a:r>
            <a:endParaRPr lang="it-IT" sz="1400" dirty="0"/>
          </a:p>
        </p:txBody>
      </p:sp>
      <p:sp>
        <p:nvSpPr>
          <p:cNvPr id="9" name="Esagono 8"/>
          <p:cNvSpPr/>
          <p:nvPr/>
        </p:nvSpPr>
        <p:spPr>
          <a:xfrm>
            <a:off x="4143372" y="2357430"/>
            <a:ext cx="1943120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Capacità comunicative scritte e orali</a:t>
            </a:r>
            <a:endParaRPr lang="it-IT" sz="1400" dirty="0"/>
          </a:p>
        </p:txBody>
      </p:sp>
      <p:sp>
        <p:nvSpPr>
          <p:cNvPr id="10" name="Esagono 9"/>
          <p:cNvSpPr/>
          <p:nvPr/>
        </p:nvSpPr>
        <p:spPr>
          <a:xfrm>
            <a:off x="5857884" y="2928934"/>
            <a:ext cx="2005034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Conoscenze amministrative e d’ufficio</a:t>
            </a:r>
            <a:endParaRPr lang="it-IT" sz="1400" dirty="0"/>
          </a:p>
        </p:txBody>
      </p:sp>
      <p:sp>
        <p:nvSpPr>
          <p:cNvPr id="11" name="Esagono 10"/>
          <p:cNvSpPr/>
          <p:nvPr/>
        </p:nvSpPr>
        <p:spPr>
          <a:xfrm>
            <a:off x="7648556" y="2500306"/>
            <a:ext cx="1495444" cy="10668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Capacità di risolvere problemi</a:t>
            </a:r>
            <a:endParaRPr lang="it-IT" sz="1400" dirty="0"/>
          </a:p>
        </p:txBody>
      </p:sp>
      <p:sp>
        <p:nvSpPr>
          <p:cNvPr id="12" name="Esagono 11"/>
          <p:cNvSpPr/>
          <p:nvPr/>
        </p:nvSpPr>
        <p:spPr>
          <a:xfrm>
            <a:off x="7429488" y="1357298"/>
            <a:ext cx="1714512" cy="1143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 smtClean="0"/>
              <a:t>Conoscenza di una o più lingue straniere</a:t>
            </a:r>
            <a:endParaRPr lang="it-IT" sz="1300" dirty="0"/>
          </a:p>
        </p:txBody>
      </p:sp>
      <p:sp>
        <p:nvSpPr>
          <p:cNvPr id="13" name="Esagono 12"/>
          <p:cNvSpPr/>
          <p:nvPr/>
        </p:nvSpPr>
        <p:spPr>
          <a:xfrm>
            <a:off x="6215074" y="785794"/>
            <a:ext cx="1476396" cy="11430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Abilità creative e di ideazione</a:t>
            </a:r>
            <a:endParaRPr lang="it-IT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ttu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290"/>
            <a:ext cx="7929618" cy="6643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57290" y="214290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Enti e aziende partecipanti</a:t>
            </a:r>
            <a:endParaRPr lang="it-IT" sz="36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357158" y="1357298"/>
            <a:ext cx="2714644" cy="714380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Organizzatori</a:t>
            </a:r>
            <a:endParaRPr lang="it-IT" sz="28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214282" y="3429000"/>
            <a:ext cx="3143272" cy="2214578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Partecipanti</a:t>
            </a:r>
            <a:endParaRPr lang="it-IT" sz="2800" dirty="0"/>
          </a:p>
        </p:txBody>
      </p:sp>
      <p:sp>
        <p:nvSpPr>
          <p:cNvPr id="7" name="Freccia a destra rientrata 6"/>
          <p:cNvSpPr/>
          <p:nvPr/>
        </p:nvSpPr>
        <p:spPr>
          <a:xfrm>
            <a:off x="3275856" y="1484784"/>
            <a:ext cx="1008112" cy="504056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rientrata 7"/>
          <p:cNvSpPr/>
          <p:nvPr/>
        </p:nvSpPr>
        <p:spPr>
          <a:xfrm>
            <a:off x="3491880" y="4365104"/>
            <a:ext cx="936104" cy="576064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14127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TUTOR SCOLASTICO </a:t>
            </a:r>
          </a:p>
          <a:p>
            <a:r>
              <a:rPr lang="it-IT" dirty="0" smtClean="0"/>
              <a:t>E TOTOR AZIENDALE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716016" y="44371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ALLUNNI DEL TRIENNIO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4286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DIFFERENZA CON LA STAGE TRADIZIONALE</a:t>
            </a:r>
            <a:endParaRPr lang="it-IT" sz="28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357158" y="1643050"/>
            <a:ext cx="7143800" cy="714380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ASL basata sulle </a:t>
            </a:r>
            <a:r>
              <a:rPr lang="it-IT" sz="3200" u="sng" dirty="0" smtClean="0">
                <a:solidFill>
                  <a:srgbClr val="FFFF00"/>
                </a:solidFill>
              </a:rPr>
              <a:t>competenze</a:t>
            </a:r>
            <a:endParaRPr lang="it-IT" sz="3200" u="sng" dirty="0">
              <a:solidFill>
                <a:srgbClr val="FFFF00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928662" y="3143248"/>
            <a:ext cx="7858148" cy="1000132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Efficace se inserita </a:t>
            </a:r>
            <a:r>
              <a:rPr lang="it-IT" sz="3200" u="sng" dirty="0" smtClean="0">
                <a:solidFill>
                  <a:srgbClr val="FFFF00"/>
                </a:solidFill>
              </a:rPr>
              <a:t>nel curricolo</a:t>
            </a:r>
            <a:r>
              <a:rPr lang="it-IT" sz="3200" dirty="0" smtClean="0"/>
              <a:t>         attraverso un </a:t>
            </a:r>
            <a:r>
              <a:rPr lang="it-IT" sz="3200" u="sng" dirty="0" smtClean="0">
                <a:solidFill>
                  <a:srgbClr val="FFFF00"/>
                </a:solidFill>
              </a:rPr>
              <a:t>percorso pluriennale</a:t>
            </a:r>
            <a:endParaRPr lang="it-IT" sz="3200" u="sng" dirty="0">
              <a:solidFill>
                <a:srgbClr val="FFFF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8072462" y="3429000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1643042" y="4857760"/>
            <a:ext cx="7286676" cy="1071570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u="sng" dirty="0" smtClean="0">
                <a:solidFill>
                  <a:srgbClr val="002060"/>
                </a:solidFill>
              </a:rPr>
              <a:t>Programmazione che parte dalle competenze </a:t>
            </a:r>
            <a:r>
              <a:rPr lang="it-IT" sz="3200" dirty="0" smtClean="0"/>
              <a:t>e non dalle discipline</a:t>
            </a:r>
            <a:endParaRPr lang="it-IT" sz="3200" dirty="0"/>
          </a:p>
        </p:txBody>
      </p:sp>
      <p:sp>
        <p:nvSpPr>
          <p:cNvPr id="11" name="Freccia in giù 10"/>
          <p:cNvSpPr/>
          <p:nvPr/>
        </p:nvSpPr>
        <p:spPr>
          <a:xfrm>
            <a:off x="6786578" y="2285992"/>
            <a:ext cx="857256" cy="92869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7643834" y="4143380"/>
            <a:ext cx="785818" cy="8572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357166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/>
              <a:t>COMPETENZE</a:t>
            </a:r>
            <a:endParaRPr lang="it-IT" sz="4400" b="1" dirty="0"/>
          </a:p>
        </p:txBody>
      </p:sp>
      <p:sp>
        <p:nvSpPr>
          <p:cNvPr id="3" name="Rettangolo arrotondato 2"/>
          <p:cNvSpPr/>
          <p:nvPr/>
        </p:nvSpPr>
        <p:spPr>
          <a:xfrm>
            <a:off x="5143504" y="785794"/>
            <a:ext cx="3286148" cy="1071570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Richiesto il coinvolgimento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del Consiglio di Classe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una prospettiva   multidisciplinare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1214414" y="1785926"/>
            <a:ext cx="3286148" cy="1214446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Da individuare dettagliatamente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142976" y="4071942"/>
            <a:ext cx="3286148" cy="1643074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Attraverso: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Comitato tecnico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Collaborazione Università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Matrice fabbisogni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215074" y="2928934"/>
            <a:ext cx="2357454" cy="1214446"/>
          </a:xfrm>
          <a:prstGeom prst="round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C.Trasversali</a:t>
            </a:r>
            <a:endParaRPr lang="it-IT" dirty="0" smtClean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C.Tecniche</a:t>
            </a:r>
            <a:r>
              <a:rPr lang="it-IT" dirty="0" smtClean="0">
                <a:solidFill>
                  <a:schemeClr val="bg1"/>
                </a:solidFill>
              </a:rPr>
              <a:t> o professionali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2285984" y="3143248"/>
            <a:ext cx="714380" cy="6429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 rot="19303416">
            <a:off x="4655200" y="4257170"/>
            <a:ext cx="1483897" cy="5715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0"/>
            <a:ext cx="4429156" cy="78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COMPETENZE</a:t>
            </a:r>
            <a:endParaRPr lang="it-IT" sz="44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4786314" y="142852"/>
            <a:ext cx="4143404" cy="928694"/>
          </a:xfrm>
          <a:prstGeom prst="round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aziende chiedono di essere considerate </a:t>
            </a:r>
            <a:r>
              <a:rPr lang="it-IT" b="1" dirty="0" smtClean="0">
                <a:solidFill>
                  <a:schemeClr val="bg1"/>
                </a:solidFill>
              </a:rPr>
              <a:t>partner</a:t>
            </a:r>
            <a:r>
              <a:rPr lang="it-IT" dirty="0" smtClean="0"/>
              <a:t> all’interno del progetto di ASL</a:t>
            </a:r>
            <a:endParaRPr lang="it-IT" dirty="0"/>
          </a:p>
        </p:txBody>
      </p:sp>
      <p:sp>
        <p:nvSpPr>
          <p:cNvPr id="4" name="Callout con freccia in giù 3"/>
          <p:cNvSpPr/>
          <p:nvPr/>
        </p:nvSpPr>
        <p:spPr>
          <a:xfrm>
            <a:off x="714348" y="1643050"/>
            <a:ext cx="7715304" cy="1500198"/>
          </a:xfrm>
          <a:prstGeom prst="downArrowCallou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Per le aziende sono da declinare</a:t>
            </a:r>
            <a:endParaRPr lang="it-IT" sz="3200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714348" y="3286124"/>
            <a:ext cx="7715304" cy="1071570"/>
          </a:xfrm>
          <a:prstGeom prst="downArrowCallou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In </a:t>
            </a:r>
            <a:r>
              <a:rPr lang="it-IT" sz="3200" b="1" dirty="0" smtClean="0">
                <a:solidFill>
                  <a:schemeClr val="bg1"/>
                </a:solidFill>
              </a:rPr>
              <a:t>prestazioni attese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14348" y="4643446"/>
            <a:ext cx="7715304" cy="928694"/>
          </a:xfrm>
          <a:prstGeom prst="rect">
            <a:avLst/>
          </a:prstGeom>
          <a:solidFill>
            <a:srgbClr val="FA2E1E"/>
          </a:solidFill>
          <a:ln>
            <a:solidFill>
              <a:srgbClr val="FA2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Misurabili</a:t>
            </a:r>
            <a:r>
              <a:rPr lang="it-IT" sz="2800" dirty="0" smtClean="0"/>
              <a:t>, valutabili attraverso </a:t>
            </a:r>
            <a:r>
              <a:rPr lang="it-IT" sz="2800" b="1" dirty="0">
                <a:solidFill>
                  <a:schemeClr val="bg1"/>
                </a:solidFill>
              </a:rPr>
              <a:t>indicatori</a:t>
            </a:r>
            <a:r>
              <a:rPr lang="it-IT" sz="2800" dirty="0" smtClean="0"/>
              <a:t> </a:t>
            </a:r>
            <a:r>
              <a:rPr lang="it-IT" sz="2800" b="1" dirty="0">
                <a:solidFill>
                  <a:schemeClr val="bg1"/>
                </a:solidFill>
              </a:rPr>
              <a:t>di</a:t>
            </a:r>
            <a:r>
              <a:rPr lang="it-IT" sz="2800" dirty="0" smtClean="0"/>
              <a:t> </a:t>
            </a:r>
            <a:r>
              <a:rPr lang="it-IT" sz="2800" b="1" dirty="0">
                <a:solidFill>
                  <a:schemeClr val="bg1"/>
                </a:solidFill>
              </a:rPr>
              <a:t>prestazione</a:t>
            </a:r>
            <a:r>
              <a:rPr lang="it-IT" sz="2800" dirty="0" smtClean="0"/>
              <a:t> a scuola e in azienda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1571604" y="642918"/>
            <a:ext cx="6000792" cy="857256"/>
          </a:xfrm>
          <a:prstGeom prst="round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b="1" dirty="0" smtClean="0">
                <a:latin typeface="Aharoni" pitchFamily="2" charset="-79"/>
                <a:cs typeface="Aharoni" pitchFamily="2" charset="-79"/>
              </a:rPr>
              <a:t>TIPOLOGIE</a:t>
            </a:r>
            <a:r>
              <a:rPr lang="it-IT" sz="2800" dirty="0" smtClean="0"/>
              <a:t> </a:t>
            </a:r>
            <a:r>
              <a:rPr lang="it-IT" sz="2800" b="1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it-IT" sz="2800" dirty="0" smtClean="0"/>
              <a:t> </a:t>
            </a:r>
            <a:r>
              <a:rPr lang="it-IT" sz="2800" b="1" dirty="0">
                <a:latin typeface="Aharoni" pitchFamily="2" charset="-79"/>
                <a:cs typeface="Aharoni" pitchFamily="2" charset="-79"/>
              </a:rPr>
              <a:t>ENTI</a:t>
            </a:r>
            <a:r>
              <a:rPr lang="it-IT" sz="2800" dirty="0" smtClean="0"/>
              <a:t> </a:t>
            </a:r>
            <a:r>
              <a:rPr lang="it-IT" sz="2800" b="1" dirty="0">
                <a:latin typeface="Aharoni" pitchFamily="2" charset="-79"/>
                <a:cs typeface="Aharoni" pitchFamily="2" charset="-79"/>
              </a:rPr>
              <a:t>ED</a:t>
            </a:r>
            <a:r>
              <a:rPr lang="it-IT" sz="2800" dirty="0" smtClean="0"/>
              <a:t> </a:t>
            </a:r>
          </a:p>
          <a:p>
            <a:r>
              <a:rPr lang="it-IT" sz="2800" b="1" dirty="0">
                <a:latin typeface="Aharoni" pitchFamily="2" charset="-79"/>
                <a:cs typeface="Aharoni" pitchFamily="2" charset="-79"/>
              </a:rPr>
              <a:t>AZIENDE</a:t>
            </a:r>
            <a:r>
              <a:rPr lang="it-IT" sz="2800" dirty="0" smtClean="0"/>
              <a:t> su cui orientarsi</a:t>
            </a:r>
            <a:r>
              <a:rPr lang="it-IT" dirty="0" smtClean="0"/>
              <a:t>         </a:t>
            </a:r>
            <a:r>
              <a:rPr lang="it-IT" sz="2800" u="sng" dirty="0" smtClean="0">
                <a:solidFill>
                  <a:schemeClr val="bg1"/>
                </a:solidFill>
              </a:rPr>
              <a:t>tutte</a:t>
            </a:r>
            <a:endParaRPr lang="it-IT" sz="2800" u="sng" dirty="0">
              <a:solidFill>
                <a:schemeClr val="bg1"/>
              </a:solidFill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5940152" y="1268760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14348" y="1857364"/>
            <a:ext cx="7858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bg1"/>
                </a:solidFill>
              </a:rPr>
              <a:t> Imprese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>
                <a:solidFill>
                  <a:schemeClr val="bg1"/>
                </a:solidFill>
              </a:rPr>
              <a:t> </a:t>
            </a:r>
            <a:r>
              <a:rPr lang="it-IT" sz="4000" dirty="0" smtClean="0">
                <a:solidFill>
                  <a:schemeClr val="bg1"/>
                </a:solidFill>
              </a:rPr>
              <a:t>Enti pubblici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>
                <a:solidFill>
                  <a:schemeClr val="bg1"/>
                </a:solidFill>
              </a:rPr>
              <a:t> </a:t>
            </a:r>
            <a:r>
              <a:rPr lang="it-IT" sz="4000" dirty="0" smtClean="0">
                <a:solidFill>
                  <a:schemeClr val="bg1"/>
                </a:solidFill>
              </a:rPr>
              <a:t>Fondazioni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>
                <a:solidFill>
                  <a:schemeClr val="bg1"/>
                </a:solidFill>
              </a:rPr>
              <a:t> </a:t>
            </a:r>
            <a:r>
              <a:rPr lang="it-IT" sz="4000" dirty="0" smtClean="0">
                <a:solidFill>
                  <a:schemeClr val="bg1"/>
                </a:solidFill>
              </a:rPr>
              <a:t>Istituti di ricerca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bg1"/>
                </a:solidFill>
              </a:rPr>
              <a:t> Terzo settore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>
                <a:solidFill>
                  <a:schemeClr val="bg1"/>
                </a:solidFill>
              </a:rPr>
              <a:t> </a:t>
            </a:r>
            <a:r>
              <a:rPr lang="it-IT" sz="4000" dirty="0" smtClean="0">
                <a:solidFill>
                  <a:schemeClr val="bg1"/>
                </a:solidFill>
              </a:rPr>
              <a:t>Servizi assistenziali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>
                <a:solidFill>
                  <a:schemeClr val="bg1"/>
                </a:solidFill>
              </a:rPr>
              <a:t> </a:t>
            </a:r>
            <a:r>
              <a:rPr lang="it-IT" sz="4000" dirty="0" smtClean="0">
                <a:solidFill>
                  <a:schemeClr val="bg1"/>
                </a:solidFill>
              </a:rPr>
              <a:t>Studi professionali</a:t>
            </a:r>
            <a:endParaRPr lang="it-IT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642918"/>
            <a:ext cx="3857652" cy="1143008"/>
          </a:xfrm>
          <a:prstGeom prst="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POSSIBILI </a:t>
            </a:r>
            <a:r>
              <a:rPr lang="it-IT" sz="2000" b="1" dirty="0" smtClean="0">
                <a:solidFill>
                  <a:schemeClr val="bg1"/>
                </a:solidFill>
              </a:rPr>
              <a:t>ATTIVITA’ </a:t>
            </a:r>
            <a:r>
              <a:rPr lang="it-IT" sz="2000" dirty="0" smtClean="0"/>
              <a:t>DA PROPORRE AGLI STUDENTI IMPEGNATI IN ASL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85720" y="1785926"/>
            <a:ext cx="3857652" cy="3786214"/>
          </a:xfrm>
          <a:prstGeom prst="rect">
            <a:avLst/>
          </a:prstGeom>
          <a:gradFill>
            <a:gsLst>
              <a:gs pos="0">
                <a:srgbClr val="FA2E1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Progettazione e organizzazione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Elaborazione dati statistici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Predisposizione documenti e partecipazione a bandi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Osservazione dei vari ambiti di lavoro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Partecipazione ai momenti di progettazione degli interventi e alle riunioni di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equipe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Interazione con ospiti/clienti/utenti</a:t>
            </a:r>
          </a:p>
        </p:txBody>
      </p:sp>
      <p:sp>
        <p:nvSpPr>
          <p:cNvPr id="4" name="Rettangolo 3"/>
          <p:cNvSpPr/>
          <p:nvPr/>
        </p:nvSpPr>
        <p:spPr>
          <a:xfrm>
            <a:off x="4857752" y="642918"/>
            <a:ext cx="3857652" cy="1143008"/>
          </a:xfrm>
          <a:prstGeom prst="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/>
              <a:t>Settori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4857752" y="1785926"/>
            <a:ext cx="3857652" cy="3786214"/>
          </a:xfrm>
          <a:prstGeom prst="rect">
            <a:avLst/>
          </a:prstGeom>
          <a:gradFill>
            <a:gsLst>
              <a:gs pos="0">
                <a:srgbClr val="FA2E1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 Marketing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Risorse Umane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Ricerca ed elaborazione dati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Relazioni col pubblico/clienti/utenza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642918"/>
            <a:ext cx="3714776" cy="1285884"/>
          </a:xfrm>
          <a:prstGeom prst="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Alcune VALENZE FORMATIVE dell’ASL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4143372" y="642918"/>
            <a:ext cx="4786346" cy="1785950"/>
          </a:xfrm>
          <a:prstGeom prst="rect">
            <a:avLst/>
          </a:prstGeom>
          <a:solidFill>
            <a:srgbClr val="FA2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Alcune COMPETENZE </a:t>
            </a:r>
          </a:p>
          <a:p>
            <a:pPr algn="ctr"/>
            <a:r>
              <a:rPr lang="it-IT" sz="2800" dirty="0" smtClean="0"/>
              <a:t>che è possibile SVILUPPARE nel corso dell’ASL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285720" y="1928802"/>
            <a:ext cx="3714776" cy="4714908"/>
          </a:xfrm>
          <a:prstGeom prst="rect">
            <a:avLst/>
          </a:prstGeom>
          <a:gradFill>
            <a:gsLst>
              <a:gs pos="0">
                <a:srgbClr val="FA2E1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</a:rPr>
              <a:t>Sviluppo dell’autonomia e della responsabilità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Rispetto delle regole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Rispetto delle persone 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Serietà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Propositività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Elasticità mentale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143372" y="2428868"/>
            <a:ext cx="4786346" cy="4214842"/>
          </a:xfrm>
          <a:prstGeom prst="rect">
            <a:avLst/>
          </a:prstGeom>
          <a:gradFill>
            <a:gsLst>
              <a:gs pos="0">
                <a:srgbClr val="FA2E1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</a:rPr>
              <a:t> Comprensione delle dinamiche e delle trasformazioni della realtà sociale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Sviluppo di una cultura del lavoro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Capacità di esecuzione di ricerche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Imparare ad imparare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57158" y="714356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aziende sono comunità di persone per cui sono </a:t>
            </a:r>
            <a:r>
              <a:rPr lang="it-IT" dirty="0" err="1" smtClean="0"/>
              <a:t>richiete</a:t>
            </a:r>
            <a:r>
              <a:rPr lang="it-IT" dirty="0" smtClean="0"/>
              <a:t> anche competenze umanistiche</a:t>
            </a: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428596" y="1928802"/>
            <a:ext cx="82153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Capacità di adattamento, velocità, flessibilità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357158" y="2571744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Capacità di affrontare e risolvere i problemi che continuamente si presentano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357158" y="3857628"/>
            <a:ext cx="83582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Saper gestire la complessità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357158" y="4714884"/>
            <a:ext cx="83582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Saper lavorare in gruppo e sapersi inserire nella struttura aziendale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357158" y="5643578"/>
            <a:ext cx="84296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Saper gestire bene le relazioni e la comunicazione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42976" y="14285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COSA CHIEDONO LE AZIENDE AI GIOVANI?</a:t>
            </a:r>
            <a:endParaRPr lang="it-IT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377</Words>
  <Application>Microsoft Office PowerPoint</Application>
  <PresentationFormat>Presentazione su schermo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Verve</vt:lpstr>
      <vt:lpstr>L’ALTERNANZA SCUOLA-LAVORO NEI LICEI TOMMASO CAMPANELLA DI BELVEDERE MARITTIMO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L’ALTERNANZA SCUOLA-LAVORO NEI LICEI TOMMASO CAMPANELLA DI BELVEDERE MARITTIMO</dc:title>
  <dc:creator>utente</dc:creator>
  <cp:lastModifiedBy>user</cp:lastModifiedBy>
  <cp:revision>18</cp:revision>
  <dcterms:created xsi:type="dcterms:W3CDTF">2015-12-07T13:50:05Z</dcterms:created>
  <dcterms:modified xsi:type="dcterms:W3CDTF">2016-02-01T11:08:20Z</dcterms:modified>
</cp:coreProperties>
</file>